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Maven Pro" panose="020B0604020202020204" charset="0"/>
      <p:regular r:id="rId12"/>
      <p:bold r:id="rId13"/>
    </p:embeddedFont>
    <p:embeddedFont>
      <p:font typeface="Nunito" pitchFamily="2"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62" d="100"/>
          <a:sy n="162" d="100"/>
        </p:scale>
        <p:origin x="144" y="14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114d3d40f6b_0_2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114d3d40f6b_0_2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114d3d40f6b_0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114d3d40f6b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114d3d40f6b_0_2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114d3d40f6b_0_2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114d3d40f6b_0_2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0" name="Google Shape;300;g114d3d40f6b_0_2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114d3d40f6b_0_2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 name="Google Shape;307;g114d3d40f6b_0_2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g114ccff889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5" name="Google Shape;315;g114ccff889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g114ccff8892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2" name="Google Shape;322;g114ccff8892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114ccff8892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9" name="Google Shape;329;g114ccff8892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3"/>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343003"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7801210"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801210"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259418"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259418"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259418"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717625"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717625"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717625" y="3409675"/>
                <a:ext cx="316800" cy="1732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717625"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5400000">
                <a:off x="6725724" y="2701260"/>
                <a:ext cx="1208100" cy="1208100"/>
              </a:xfrm>
              <a:prstGeom prst="pie">
                <a:avLst>
                  <a:gd name="adj1" fmla="val 8244818"/>
                  <a:gd name="adj2" fmla="val 16246175"/>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2"/>
            <p:cNvSpPr/>
            <p:nvPr/>
          </p:nvSpPr>
          <p:spPr>
            <a:xfrm>
              <a:off x="8460975" y="1817775"/>
              <a:ext cx="396600" cy="396600"/>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rot="-8647347">
                <a:off x="7831319" y="285616"/>
                <a:ext cx="388018" cy="388018"/>
              </a:xfrm>
              <a:prstGeom prst="pie">
                <a:avLst>
                  <a:gd name="adj1" fmla="val 19376841"/>
                  <a:gd name="adj2" fmla="val 12313574"/>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5399795" y="360281"/>
              <a:ext cx="2577000" cy="2577000"/>
            </a:xfrm>
            <a:prstGeom prst="pie">
              <a:avLst>
                <a:gd name="adj1" fmla="val 8801158"/>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5399795" y="356358"/>
              <a:ext cx="2577000" cy="2577000"/>
            </a:xfrm>
            <a:prstGeom prst="pie">
              <a:avLst>
                <a:gd name="adj1" fmla="val 1255410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rot="-9830444">
              <a:off x="6469759" y="3480727"/>
              <a:ext cx="320148" cy="320148"/>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46;p2"/>
          <p:cNvSpPr txBox="1">
            <a:spLocks noGrp="1"/>
          </p:cNvSpPr>
          <p:nvPr>
            <p:ph type="ctrTitle"/>
          </p:nvPr>
        </p:nvSpPr>
        <p:spPr>
          <a:xfrm>
            <a:off x="824000" y="1613813"/>
            <a:ext cx="4255500" cy="18729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47" name="Google Shape;47;p2"/>
          <p:cNvSpPr txBox="1">
            <a:spLocks noGrp="1"/>
          </p:cNvSpPr>
          <p:nvPr>
            <p:ph type="subTitle" idx="1"/>
          </p:nvPr>
        </p:nvSpPr>
        <p:spPr>
          <a:xfrm>
            <a:off x="824000" y="3596300"/>
            <a:ext cx="4255500" cy="6954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48" name="Google Shape;48;p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1"/>
              <p:cNvSpPr/>
              <p:nvPr/>
            </p:nvSpPr>
            <p:spPr>
              <a:xfrm flipH="1">
                <a:off x="2688737" y="4091380"/>
                <a:ext cx="2319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1"/>
              <p:cNvSpPr/>
              <p:nvPr/>
            </p:nvSpPr>
            <p:spPr>
              <a:xfrm flipH="1">
                <a:off x="185675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1"/>
              <p:cNvSpPr/>
              <p:nvPr/>
            </p:nvSpPr>
            <p:spPr>
              <a:xfrm flipH="1">
                <a:off x="185675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11"/>
              <p:cNvSpPr/>
              <p:nvPr/>
            </p:nvSpPr>
            <p:spPr>
              <a:xfrm flipH="1">
                <a:off x="1856753"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1"/>
              <p:cNvSpPr/>
              <p:nvPr/>
            </p:nvSpPr>
            <p:spPr>
              <a:xfrm flipH="1">
                <a:off x="185675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1"/>
              <p:cNvSpPr/>
              <p:nvPr/>
            </p:nvSpPr>
            <p:spPr>
              <a:xfrm flipH="1">
                <a:off x="2228107"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1"/>
              <p:cNvSpPr/>
              <p:nvPr/>
            </p:nvSpPr>
            <p:spPr>
              <a:xfrm flipH="1">
                <a:off x="222810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1"/>
              <p:cNvSpPr/>
              <p:nvPr/>
            </p:nvSpPr>
            <p:spPr>
              <a:xfrm flipH="1">
                <a:off x="222810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1"/>
              <p:cNvSpPr/>
              <p:nvPr/>
            </p:nvSpPr>
            <p:spPr>
              <a:xfrm flipH="1">
                <a:off x="259946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1"/>
              <p:cNvSpPr/>
              <p:nvPr/>
            </p:nvSpPr>
            <p:spPr>
              <a:xfrm flipH="1">
                <a:off x="259946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1"/>
              <p:cNvSpPr/>
              <p:nvPr/>
            </p:nvSpPr>
            <p:spPr>
              <a:xfrm flipH="1">
                <a:off x="334217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1"/>
              <p:cNvSpPr/>
              <p:nvPr/>
            </p:nvSpPr>
            <p:spPr>
              <a:xfrm flipH="1">
                <a:off x="334217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1"/>
              <p:cNvSpPr/>
              <p:nvPr/>
            </p:nvSpPr>
            <p:spPr>
              <a:xfrm flipH="1">
                <a:off x="3342171"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1"/>
              <p:cNvSpPr/>
              <p:nvPr/>
            </p:nvSpPr>
            <p:spPr>
              <a:xfrm flipH="1">
                <a:off x="334217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1"/>
              <p:cNvSpPr/>
              <p:nvPr/>
            </p:nvSpPr>
            <p:spPr>
              <a:xfrm flipH="1">
                <a:off x="3713525"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1"/>
              <p:cNvSpPr/>
              <p:nvPr/>
            </p:nvSpPr>
            <p:spPr>
              <a:xfrm flipH="1">
                <a:off x="371352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1"/>
              <p:cNvSpPr/>
              <p:nvPr/>
            </p:nvSpPr>
            <p:spPr>
              <a:xfrm flipH="1">
                <a:off x="371352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1"/>
              <p:cNvSpPr/>
              <p:nvPr/>
            </p:nvSpPr>
            <p:spPr>
              <a:xfrm flipH="1">
                <a:off x="148539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1"/>
              <p:cNvSpPr/>
              <p:nvPr/>
            </p:nvSpPr>
            <p:spPr>
              <a:xfrm flipH="1">
                <a:off x="148539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1"/>
              <p:cNvSpPr/>
              <p:nvPr/>
            </p:nvSpPr>
            <p:spPr>
              <a:xfrm flipH="1">
                <a:off x="148539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1"/>
              <p:cNvSpPr/>
              <p:nvPr/>
            </p:nvSpPr>
            <p:spPr>
              <a:xfrm flipH="1">
                <a:off x="40848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1"/>
              <p:cNvSpPr/>
              <p:nvPr/>
            </p:nvSpPr>
            <p:spPr>
              <a:xfrm flipH="1">
                <a:off x="40848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1"/>
              <p:cNvSpPr/>
              <p:nvPr/>
            </p:nvSpPr>
            <p:spPr>
              <a:xfrm flipH="1">
                <a:off x="297081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1"/>
              <p:cNvSpPr/>
              <p:nvPr/>
            </p:nvSpPr>
            <p:spPr>
              <a:xfrm flipH="1">
                <a:off x="297081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1"/>
              <p:cNvSpPr/>
              <p:nvPr/>
            </p:nvSpPr>
            <p:spPr>
              <a:xfrm flipH="1">
                <a:off x="297081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1"/>
              <p:cNvSpPr/>
              <p:nvPr/>
            </p:nvSpPr>
            <p:spPr>
              <a:xfrm flipH="1">
                <a:off x="445623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1"/>
              <p:cNvSpPr/>
              <p:nvPr/>
            </p:nvSpPr>
            <p:spPr>
              <a:xfrm flipH="1">
                <a:off x="445623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1"/>
              <p:cNvSpPr/>
              <p:nvPr/>
            </p:nvSpPr>
            <p:spPr>
              <a:xfrm flipH="1">
                <a:off x="445623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1"/>
              <p:cNvSpPr/>
              <p:nvPr/>
            </p:nvSpPr>
            <p:spPr>
              <a:xfrm flipH="1">
                <a:off x="48275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1"/>
              <p:cNvSpPr/>
              <p:nvPr/>
            </p:nvSpPr>
            <p:spPr>
              <a:xfrm flipH="1">
                <a:off x="48275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1"/>
              <p:cNvSpPr/>
              <p:nvPr/>
            </p:nvSpPr>
            <p:spPr>
              <a:xfrm flipH="1">
                <a:off x="4827588"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1"/>
              <p:cNvSpPr/>
              <p:nvPr/>
            </p:nvSpPr>
            <p:spPr>
              <a:xfrm flipH="1">
                <a:off x="48275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1"/>
              <p:cNvSpPr/>
              <p:nvPr/>
            </p:nvSpPr>
            <p:spPr>
              <a:xfrm flipH="1">
                <a:off x="519894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1"/>
              <p:cNvSpPr/>
              <p:nvPr/>
            </p:nvSpPr>
            <p:spPr>
              <a:xfrm flipH="1">
                <a:off x="519894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1"/>
              <p:cNvSpPr/>
              <p:nvPr/>
            </p:nvSpPr>
            <p:spPr>
              <a:xfrm flipH="1">
                <a:off x="519894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1"/>
              <p:cNvSpPr/>
              <p:nvPr/>
            </p:nvSpPr>
            <p:spPr>
              <a:xfrm flipH="1">
                <a:off x="557029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1"/>
              <p:cNvSpPr/>
              <p:nvPr/>
            </p:nvSpPr>
            <p:spPr>
              <a:xfrm flipH="1">
                <a:off x="557029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1"/>
              <p:cNvSpPr/>
              <p:nvPr/>
            </p:nvSpPr>
            <p:spPr>
              <a:xfrm flipH="1">
                <a:off x="5941652"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1"/>
              <p:cNvSpPr/>
              <p:nvPr/>
            </p:nvSpPr>
            <p:spPr>
              <a:xfrm flipH="1">
                <a:off x="594165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1"/>
              <p:cNvSpPr/>
              <p:nvPr/>
            </p:nvSpPr>
            <p:spPr>
              <a:xfrm flipH="1">
                <a:off x="594165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1"/>
              <p:cNvSpPr/>
              <p:nvPr/>
            </p:nvSpPr>
            <p:spPr>
              <a:xfrm flipH="1">
                <a:off x="631300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1"/>
              <p:cNvSpPr/>
              <p:nvPr/>
            </p:nvSpPr>
            <p:spPr>
              <a:xfrm flipH="1">
                <a:off x="631300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1"/>
              <p:cNvSpPr/>
              <p:nvPr/>
            </p:nvSpPr>
            <p:spPr>
              <a:xfrm flipH="1">
                <a:off x="6313006"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1"/>
              <p:cNvSpPr/>
              <p:nvPr/>
            </p:nvSpPr>
            <p:spPr>
              <a:xfrm flipH="1">
                <a:off x="631300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1"/>
              <p:cNvSpPr/>
              <p:nvPr/>
            </p:nvSpPr>
            <p:spPr>
              <a:xfrm flipH="1">
                <a:off x="668436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11"/>
              <p:cNvSpPr/>
              <p:nvPr/>
            </p:nvSpPr>
            <p:spPr>
              <a:xfrm flipH="1">
                <a:off x="668436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1"/>
              <p:cNvSpPr/>
              <p:nvPr/>
            </p:nvSpPr>
            <p:spPr>
              <a:xfrm flipH="1">
                <a:off x="668436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1"/>
              <p:cNvSpPr/>
              <p:nvPr/>
            </p:nvSpPr>
            <p:spPr>
              <a:xfrm flipH="1">
                <a:off x="705571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1"/>
              <p:cNvSpPr/>
              <p:nvPr/>
            </p:nvSpPr>
            <p:spPr>
              <a:xfrm flipH="1">
                <a:off x="705571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1"/>
              <p:cNvSpPr/>
              <p:nvPr/>
            </p:nvSpPr>
            <p:spPr>
              <a:xfrm flipH="1">
                <a:off x="779842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1"/>
              <p:cNvSpPr/>
              <p:nvPr/>
            </p:nvSpPr>
            <p:spPr>
              <a:xfrm flipH="1">
                <a:off x="779842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1"/>
              <p:cNvSpPr/>
              <p:nvPr/>
            </p:nvSpPr>
            <p:spPr>
              <a:xfrm flipH="1">
                <a:off x="7798424"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1"/>
              <p:cNvSpPr/>
              <p:nvPr/>
            </p:nvSpPr>
            <p:spPr>
              <a:xfrm flipH="1">
                <a:off x="779842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1"/>
              <p:cNvSpPr/>
              <p:nvPr/>
            </p:nvSpPr>
            <p:spPr>
              <a:xfrm flipH="1">
                <a:off x="8169779"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1"/>
              <p:cNvSpPr/>
              <p:nvPr/>
            </p:nvSpPr>
            <p:spPr>
              <a:xfrm flipH="1">
                <a:off x="81697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1"/>
              <p:cNvSpPr/>
              <p:nvPr/>
            </p:nvSpPr>
            <p:spPr>
              <a:xfrm flipH="1">
                <a:off x="81697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1"/>
              <p:cNvSpPr/>
              <p:nvPr/>
            </p:nvSpPr>
            <p:spPr>
              <a:xfrm flipH="1">
                <a:off x="7427070"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1"/>
              <p:cNvSpPr/>
              <p:nvPr/>
            </p:nvSpPr>
            <p:spPr>
              <a:xfrm flipH="1">
                <a:off x="7427070"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1"/>
              <p:cNvSpPr/>
              <p:nvPr/>
            </p:nvSpPr>
            <p:spPr>
              <a:xfrm flipH="1">
                <a:off x="7427070"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1"/>
              <p:cNvSpPr/>
              <p:nvPr/>
            </p:nvSpPr>
            <p:spPr>
              <a:xfrm flipH="1">
                <a:off x="854113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1"/>
              <p:cNvSpPr/>
              <p:nvPr/>
            </p:nvSpPr>
            <p:spPr>
              <a:xfrm flipH="1">
                <a:off x="854113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1"/>
              <p:cNvSpPr/>
              <p:nvPr/>
            </p:nvSpPr>
            <p:spPr>
              <a:xfrm flipH="1">
                <a:off x="89124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1"/>
              <p:cNvSpPr/>
              <p:nvPr/>
            </p:nvSpPr>
            <p:spPr>
              <a:xfrm flipH="1">
                <a:off x="89124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1"/>
              <p:cNvSpPr/>
              <p:nvPr/>
            </p:nvSpPr>
            <p:spPr>
              <a:xfrm flipH="1">
                <a:off x="89124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68" name="Google Shape;268;p11"/>
          <p:cNvSpPr txBox="1">
            <a:spLocks noGrp="1"/>
          </p:cNvSpPr>
          <p:nvPr>
            <p:ph type="title" hasCustomPrompt="1"/>
          </p:nvPr>
        </p:nvSpPr>
        <p:spPr>
          <a:xfrm>
            <a:off x="1388625" y="772725"/>
            <a:ext cx="6366900" cy="18633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a:spLocks noGrp="1"/>
          </p:cNvSpPr>
          <p:nvPr>
            <p:ph type="body" idx="1"/>
          </p:nvPr>
        </p:nvSpPr>
        <p:spPr>
          <a:xfrm>
            <a:off x="1388625" y="2712300"/>
            <a:ext cx="6366900" cy="1111200"/>
          </a:xfrm>
          <a:prstGeom prst="rect">
            <a:avLst/>
          </a:prstGeom>
        </p:spPr>
        <p:txBody>
          <a:bodyPr spcFirstLastPara="1" wrap="square" lIns="91425" tIns="91425" rIns="91425" bIns="91425" anchor="t" anchorCtr="0">
            <a:normAutofit/>
          </a:bodyPr>
          <a:lstStyle>
            <a:lvl1pPr marL="457200" lvl="0" indent="-311150" algn="ctr">
              <a:spcBef>
                <a:spcPts val="0"/>
              </a:spcBef>
              <a:spcAft>
                <a:spcPts val="0"/>
              </a:spcAft>
              <a:buClr>
                <a:schemeClr val="lt1"/>
              </a:buClr>
              <a:buSzPts val="1300"/>
              <a:buChar char="●"/>
              <a:defRPr>
                <a:solidFill>
                  <a:schemeClr val="lt1"/>
                </a:solidFill>
              </a:defRPr>
            </a:lvl1pPr>
            <a:lvl2pPr marL="914400" lvl="1" indent="-298450" algn="ctr">
              <a:spcBef>
                <a:spcPts val="0"/>
              </a:spcBef>
              <a:spcAft>
                <a:spcPts val="0"/>
              </a:spcAft>
              <a:buClr>
                <a:schemeClr val="lt1"/>
              </a:buClr>
              <a:buSzPts val="1100"/>
              <a:buChar char="○"/>
              <a:defRPr>
                <a:solidFill>
                  <a:schemeClr val="lt1"/>
                </a:solidFill>
              </a:defRPr>
            </a:lvl2pPr>
            <a:lvl3pPr marL="1371600" lvl="2" indent="-298450" algn="ctr">
              <a:spcBef>
                <a:spcPts val="0"/>
              </a:spcBef>
              <a:spcAft>
                <a:spcPts val="0"/>
              </a:spcAft>
              <a:buClr>
                <a:schemeClr val="lt1"/>
              </a:buClr>
              <a:buSzPts val="1100"/>
              <a:buChar char="■"/>
              <a:defRPr>
                <a:solidFill>
                  <a:schemeClr val="lt1"/>
                </a:solidFill>
              </a:defRPr>
            </a:lvl3pPr>
            <a:lvl4pPr marL="1828800" lvl="3" indent="-298450" algn="ctr">
              <a:spcBef>
                <a:spcPts val="0"/>
              </a:spcBef>
              <a:spcAft>
                <a:spcPts val="0"/>
              </a:spcAft>
              <a:buClr>
                <a:schemeClr val="lt1"/>
              </a:buClr>
              <a:buSzPts val="1100"/>
              <a:buChar char="●"/>
              <a:defRPr>
                <a:solidFill>
                  <a:schemeClr val="lt1"/>
                </a:solidFill>
              </a:defRPr>
            </a:lvl4pPr>
            <a:lvl5pPr marL="2286000" lvl="4" indent="-298450" algn="ctr">
              <a:spcBef>
                <a:spcPts val="0"/>
              </a:spcBef>
              <a:spcAft>
                <a:spcPts val="0"/>
              </a:spcAft>
              <a:buClr>
                <a:schemeClr val="lt1"/>
              </a:buClr>
              <a:buSzPts val="1100"/>
              <a:buChar char="○"/>
              <a:defRPr>
                <a:solidFill>
                  <a:schemeClr val="lt1"/>
                </a:solidFill>
              </a:defRPr>
            </a:lvl5pPr>
            <a:lvl6pPr marL="2743200" lvl="5" indent="-298450" algn="ctr">
              <a:spcBef>
                <a:spcPts val="0"/>
              </a:spcBef>
              <a:spcAft>
                <a:spcPts val="0"/>
              </a:spcAft>
              <a:buClr>
                <a:schemeClr val="lt1"/>
              </a:buClr>
              <a:buSzPts val="1100"/>
              <a:buChar char="■"/>
              <a:defRPr>
                <a:solidFill>
                  <a:schemeClr val="lt1"/>
                </a:solidFill>
              </a:defRPr>
            </a:lvl6pPr>
            <a:lvl7pPr marL="3200400" lvl="6" indent="-298450" algn="ctr">
              <a:spcBef>
                <a:spcPts val="0"/>
              </a:spcBef>
              <a:spcAft>
                <a:spcPts val="0"/>
              </a:spcAft>
              <a:buClr>
                <a:schemeClr val="lt1"/>
              </a:buClr>
              <a:buSzPts val="1100"/>
              <a:buChar char="●"/>
              <a:defRPr>
                <a:solidFill>
                  <a:schemeClr val="lt1"/>
                </a:solidFill>
              </a:defRPr>
            </a:lvl7pPr>
            <a:lvl8pPr marL="3657600" lvl="7" indent="-298450" algn="ctr">
              <a:spcBef>
                <a:spcPts val="0"/>
              </a:spcBef>
              <a:spcAft>
                <a:spcPts val="0"/>
              </a:spcAft>
              <a:buClr>
                <a:schemeClr val="lt1"/>
              </a:buClr>
              <a:buSzPts val="1100"/>
              <a:buChar char="○"/>
              <a:defRPr>
                <a:solidFill>
                  <a:schemeClr val="lt1"/>
                </a:solidFill>
              </a:defRPr>
            </a:lvl8pPr>
            <a:lvl9pPr marL="4114800" lvl="8" indent="-298450" algn="ctr">
              <a:spcBef>
                <a:spcPts val="0"/>
              </a:spcBef>
              <a:spcAft>
                <a:spcPts val="0"/>
              </a:spcAft>
              <a:buClr>
                <a:schemeClr val="lt1"/>
              </a:buClr>
              <a:buSzPts val="1100"/>
              <a:buChar char="■"/>
              <a:defRPr>
                <a:solidFill>
                  <a:schemeClr val="lt1"/>
                </a:solidFill>
              </a:defRPr>
            </a:lvl9pPr>
          </a:lstStyle>
          <a:p>
            <a:endParaRPr/>
          </a:p>
        </p:txBody>
      </p:sp>
      <p:sp>
        <p:nvSpPr>
          <p:cNvPr id="270" name="Google Shape;270;p11"/>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71"/>
        <p:cNvGrpSpPr/>
        <p:nvPr/>
      </p:nvGrpSpPr>
      <p:grpSpPr>
        <a:xfrm>
          <a:off x="0" y="0"/>
          <a:ext cx="0" cy="0"/>
          <a:chOff x="0" y="0"/>
          <a:chExt cx="0" cy="0"/>
        </a:xfrm>
      </p:grpSpPr>
      <p:sp>
        <p:nvSpPr>
          <p:cNvPr id="272" name="Google Shape;272;p1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rot="10800000">
                <a:off x="1063183"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rot="10800000">
                <a:off x="604976"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rot="10800000">
                <a:off x="604976"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rot="10800000">
                <a:off x="146769" y="3441"/>
                <a:ext cx="316800" cy="1384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rot="10800000">
                <a:off x="146769"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rot="10800000">
                <a:off x="146769"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6775084"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7367299"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7367299"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7959516"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959516"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7959516"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8551731"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8551731"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551731" y="2904008"/>
                <a:ext cx="409500" cy="22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8551731"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2" name="Google Shape;82;p3"/>
          <p:cNvSpPr txBox="1">
            <a:spLocks noGrp="1"/>
          </p:cNvSpPr>
          <p:nvPr>
            <p:ph type="title"/>
          </p:nvPr>
        </p:nvSpPr>
        <p:spPr>
          <a:xfrm>
            <a:off x="824000" y="1613825"/>
            <a:ext cx="5857800" cy="18729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83" name="Google Shape;83;p3"/>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 name="Google Shape;88;p4"/>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89" name="Google Shape;89;p4"/>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0" name="Google Shape;90;p4"/>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5"/>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5"/>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6" name="Google Shape;96;p5"/>
          <p:cNvSpPr txBox="1">
            <a:spLocks noGrp="1"/>
          </p:cNvSpPr>
          <p:nvPr>
            <p:ph type="body" idx="1"/>
          </p:nvPr>
        </p:nvSpPr>
        <p:spPr>
          <a:xfrm>
            <a:off x="1303800" y="1990050"/>
            <a:ext cx="34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7" name="Google Shape;97;p5"/>
          <p:cNvSpPr txBox="1">
            <a:spLocks noGrp="1"/>
          </p:cNvSpPr>
          <p:nvPr>
            <p:ph type="body" idx="2"/>
          </p:nvPr>
        </p:nvSpPr>
        <p:spPr>
          <a:xfrm>
            <a:off x="4903650" y="1990050"/>
            <a:ext cx="34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5"/>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6"/>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6"/>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04" name="Google Shape;104;p6"/>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7"/>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 name="Google Shape;109;p7"/>
          <p:cNvSpPr txBox="1">
            <a:spLocks noGrp="1"/>
          </p:cNvSpPr>
          <p:nvPr>
            <p:ph type="title"/>
          </p:nvPr>
        </p:nvSpPr>
        <p:spPr>
          <a:xfrm>
            <a:off x="1303800" y="598575"/>
            <a:ext cx="3312000" cy="15900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10" name="Google Shape;110;p7"/>
          <p:cNvSpPr txBox="1">
            <a:spLocks noGrp="1"/>
          </p:cNvSpPr>
          <p:nvPr>
            <p:ph type="body" idx="1"/>
          </p:nvPr>
        </p:nvSpPr>
        <p:spPr>
          <a:xfrm>
            <a:off x="1303800" y="2309675"/>
            <a:ext cx="3312000" cy="22218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11" name="Google Shape;111;p7"/>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dk1"/>
        </a:solidFill>
        <a:effectLst/>
      </p:bgPr>
    </p:bg>
    <p:spTree>
      <p:nvGrpSpPr>
        <p:cNvPr id="1"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8"/>
              <p:cNvSpPr/>
              <p:nvPr/>
            </p:nvSpPr>
            <p:spPr>
              <a:xfrm rot="-8648551">
                <a:off x="7594313" y="527721"/>
                <a:ext cx="937226" cy="937226"/>
              </a:xfrm>
              <a:prstGeom prst="pie">
                <a:avLst>
                  <a:gd name="adj1" fmla="val 19376841"/>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8"/>
              <p:cNvSpPr/>
              <p:nvPr/>
            </p:nvSpPr>
            <p:spPr>
              <a:xfrm rot="2150259">
                <a:off x="8408218" y="2008610"/>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8"/>
              <p:cNvSpPr/>
              <p:nvPr/>
            </p:nvSpPr>
            <p:spPr>
              <a:xfrm rot="2150259">
                <a:off x="6868362" y="196705"/>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5" name="Google Shape;125;p8"/>
          <p:cNvSpPr txBox="1">
            <a:spLocks noGrp="1"/>
          </p:cNvSpPr>
          <p:nvPr>
            <p:ph type="title"/>
          </p:nvPr>
        </p:nvSpPr>
        <p:spPr>
          <a:xfrm>
            <a:off x="824000" y="763600"/>
            <a:ext cx="5857800" cy="35733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126" name="Google Shape;126;p8"/>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9"/>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 name="Google Shape;131;p9"/>
          <p:cNvSpPr txBox="1">
            <a:spLocks noGrp="1"/>
          </p:cNvSpPr>
          <p:nvPr>
            <p:ph type="title"/>
          </p:nvPr>
        </p:nvSpPr>
        <p:spPr>
          <a:xfrm>
            <a:off x="1303800" y="598575"/>
            <a:ext cx="3430500" cy="19902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32" name="Google Shape;132;p9"/>
          <p:cNvSpPr txBox="1">
            <a:spLocks noGrp="1"/>
          </p:cNvSpPr>
          <p:nvPr>
            <p:ph type="subTitle" idx="1"/>
          </p:nvPr>
        </p:nvSpPr>
        <p:spPr>
          <a:xfrm>
            <a:off x="1303800" y="2743203"/>
            <a:ext cx="3430500" cy="7260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33" name="Google Shape;133;p9"/>
          <p:cNvSpPr txBox="1">
            <a:spLocks noGrp="1"/>
          </p:cNvSpPr>
          <p:nvPr>
            <p:ph type="body" idx="2"/>
          </p:nvPr>
        </p:nvSpPr>
        <p:spPr>
          <a:xfrm>
            <a:off x="4903700" y="661000"/>
            <a:ext cx="3430500" cy="38706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34" name="Google Shape;134;p9"/>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0"/>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10"/>
          <p:cNvSpPr txBox="1">
            <a:spLocks noGrp="1"/>
          </p:cNvSpPr>
          <p:nvPr>
            <p:ph type="body" idx="1"/>
          </p:nvPr>
        </p:nvSpPr>
        <p:spPr>
          <a:xfrm>
            <a:off x="1303800" y="4138975"/>
            <a:ext cx="5843100" cy="534900"/>
          </a:xfrm>
          <a:prstGeom prst="rect">
            <a:avLst/>
          </a:prstGeom>
        </p:spPr>
        <p:txBody>
          <a:bodyPr spcFirstLastPara="1" wrap="square" lIns="91425" tIns="91425" rIns="91425" bIns="91425" anchor="t" anchorCtr="0">
            <a:normAutofit/>
          </a:bodyPr>
          <a:lstStyle>
            <a:lvl1pPr marL="457200" lvl="0" indent="-228600">
              <a:lnSpc>
                <a:spcPct val="100000"/>
              </a:lnSpc>
              <a:spcBef>
                <a:spcPts val="0"/>
              </a:spcBef>
              <a:spcAft>
                <a:spcPts val="0"/>
              </a:spcAft>
              <a:buSzPts val="1300"/>
              <a:buNone/>
              <a:defRPr/>
            </a:lvl1pPr>
          </a:lstStyle>
          <a:p>
            <a:endParaRPr/>
          </a:p>
        </p:txBody>
      </p:sp>
      <p:sp>
        <p:nvSpPr>
          <p:cNvPr id="140" name="Google Shape;140;p10"/>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omentu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marL="914400" lvl="1"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marL="1371600" lvl="2"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marL="1828800" lvl="3"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marL="2286000" lvl="4"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marL="2743200" lvl="5"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marL="3200400" lvl="6"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marL="3657600" lvl="7"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marL="4114800" lvl="8"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9pPr>
          </a:lstStyle>
          <a:p>
            <a:endParaRPr/>
          </a:p>
        </p:txBody>
      </p:sp>
      <p:sp>
        <p:nvSpPr>
          <p:cNvPr id="8" name="Google Shape;8;p1"/>
          <p:cNvSpPr txBox="1">
            <a:spLocks noGrp="1"/>
          </p:cNvSpPr>
          <p:nvPr>
            <p:ph type="sldNum" idx="12"/>
          </p:nvPr>
        </p:nvSpPr>
        <p:spPr>
          <a:xfrm>
            <a:off x="8451046" y="4736976"/>
            <a:ext cx="548700" cy="393600"/>
          </a:xfrm>
          <a:prstGeom prst="rect">
            <a:avLst/>
          </a:prstGeom>
          <a:noFill/>
          <a:ln>
            <a:noFill/>
          </a:ln>
        </p:spPr>
        <p:txBody>
          <a:bodyPr spcFirstLastPara="1" wrap="square" lIns="91425" tIns="91425" rIns="91425" bIns="91425" anchor="ctr" anchorCtr="0">
            <a:norm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de"/>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xmlns:p14="http://schemas.microsoft.com/office/powerpoint/2010/main">
    <mc:Choice Requires="p14">
      <p:transition spd="slow" p14:dur="25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www.be-campaigned.a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3"/>
          <p:cNvSpPr txBox="1">
            <a:spLocks noGrp="1"/>
          </p:cNvSpPr>
          <p:nvPr>
            <p:ph type="ctrTitle"/>
          </p:nvPr>
        </p:nvSpPr>
        <p:spPr>
          <a:xfrm>
            <a:off x="824000" y="1613813"/>
            <a:ext cx="4255500" cy="18729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de"/>
              <a:t>Kampagnen schalten und sichtbar werden</a:t>
            </a:r>
            <a:endParaRPr/>
          </a:p>
        </p:txBody>
      </p:sp>
      <p:sp>
        <p:nvSpPr>
          <p:cNvPr id="278" name="Google Shape;278;p13"/>
          <p:cNvSpPr txBox="1">
            <a:spLocks noGrp="1"/>
          </p:cNvSpPr>
          <p:nvPr>
            <p:ph type="subTitle" idx="1"/>
          </p:nvPr>
        </p:nvSpPr>
        <p:spPr>
          <a:xfrm>
            <a:off x="824000" y="3596300"/>
            <a:ext cx="7623876" cy="695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de" dirty="0"/>
              <a:t>Mit Social Media Anzeigen (Social Media Ads = SMAds) </a:t>
            </a:r>
          </a:p>
          <a:p>
            <a:pPr marL="0" lvl="0" indent="0" algn="l" rtl="0">
              <a:spcBef>
                <a:spcPts val="0"/>
              </a:spcBef>
              <a:spcAft>
                <a:spcPts val="0"/>
              </a:spcAft>
              <a:buNone/>
            </a:pPr>
            <a:r>
              <a:rPr lang="de-AT" dirty="0"/>
              <a:t>D</a:t>
            </a:r>
            <a:r>
              <a:rPr lang="de" dirty="0"/>
              <a:t>eine Bekanntheit erhöhen, neue Kunden gewinden und/oder Mitarbeiter finden</a:t>
            </a:r>
            <a:endParaRPr dirty="0"/>
          </a:p>
        </p:txBody>
      </p:sp>
    </p:spTree>
  </p:cSld>
  <p:clrMapOvr>
    <a:masterClrMapping/>
  </p:clrMapOvr>
  <mc:AlternateContent xmlns:mc="http://schemas.openxmlformats.org/markup-compatibility/2006" xmlns:p14="http://schemas.microsoft.com/office/powerpoint/2010/main">
    <mc:Choice Requires="p14">
      <p:transition spd="slow" p14:dur="2500" advTm="6981">
        <p:fade/>
      </p:transition>
    </mc:Choice>
    <mc:Fallback xmlns="">
      <p:transition spd="slow" advTm="6981">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14"/>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de" sz="2320"/>
              <a:t>Warum soll ich Anzeigen auf Facebook und Instagram schalten?</a:t>
            </a:r>
            <a:endParaRPr sz="2320"/>
          </a:p>
        </p:txBody>
      </p:sp>
      <p:sp>
        <p:nvSpPr>
          <p:cNvPr id="284" name="Google Shape;284;p14"/>
          <p:cNvSpPr txBox="1">
            <a:spLocks noGrp="1"/>
          </p:cNvSpPr>
          <p:nvPr>
            <p:ph type="body" idx="1"/>
          </p:nvPr>
        </p:nvSpPr>
        <p:spPr>
          <a:xfrm>
            <a:off x="844450" y="1504675"/>
            <a:ext cx="7489800" cy="3377700"/>
          </a:xfrm>
          <a:prstGeom prst="rect">
            <a:avLst/>
          </a:prstGeom>
        </p:spPr>
        <p:txBody>
          <a:bodyPr spcFirstLastPara="1" wrap="square" lIns="91425" tIns="91425" rIns="91425" bIns="91425" anchor="t" anchorCtr="0">
            <a:noAutofit/>
          </a:bodyPr>
          <a:lstStyle/>
          <a:p>
            <a:pPr marL="457200" lvl="0" indent="0" algn="l" rtl="0">
              <a:lnSpc>
                <a:spcPct val="105000"/>
              </a:lnSpc>
              <a:spcBef>
                <a:spcPts val="0"/>
              </a:spcBef>
              <a:spcAft>
                <a:spcPts val="0"/>
              </a:spcAft>
              <a:buSzPts val="605"/>
              <a:buNone/>
            </a:pPr>
            <a:r>
              <a:rPr lang="de" sz="1739"/>
              <a:t>Kennst du das?</a:t>
            </a:r>
            <a:endParaRPr sz="1739"/>
          </a:p>
          <a:p>
            <a:pPr marL="457200" lvl="0" indent="0" algn="l" rtl="0">
              <a:lnSpc>
                <a:spcPct val="105000"/>
              </a:lnSpc>
              <a:spcBef>
                <a:spcPts val="1200"/>
              </a:spcBef>
              <a:spcAft>
                <a:spcPts val="0"/>
              </a:spcAft>
              <a:buSzPts val="605"/>
              <a:buNone/>
            </a:pPr>
            <a:r>
              <a:rPr lang="de" sz="1739" u="sng"/>
              <a:t>Du hast eine Webseite, aber nur wenige</a:t>
            </a:r>
            <a:r>
              <a:rPr lang="de" sz="1739"/>
              <a:t> Interessenten finden sie, klicken sich durch und </a:t>
            </a:r>
            <a:r>
              <a:rPr lang="de" sz="1739" u="sng"/>
              <a:t>sehen</a:t>
            </a:r>
            <a:r>
              <a:rPr lang="de" sz="1739"/>
              <a:t> womöglich </a:t>
            </a:r>
            <a:r>
              <a:rPr lang="de" sz="1739" u="sng"/>
              <a:t>deine offenen Stellen</a:t>
            </a:r>
            <a:r>
              <a:rPr lang="de" sz="1739"/>
              <a:t> nicht?</a:t>
            </a:r>
            <a:endParaRPr sz="1739"/>
          </a:p>
          <a:p>
            <a:pPr marL="457200" lvl="0" indent="0" algn="l" rtl="0">
              <a:lnSpc>
                <a:spcPct val="105000"/>
              </a:lnSpc>
              <a:spcBef>
                <a:spcPts val="1200"/>
              </a:spcBef>
              <a:spcAft>
                <a:spcPts val="0"/>
              </a:spcAft>
              <a:buSzPts val="605"/>
              <a:buNone/>
            </a:pPr>
            <a:r>
              <a:rPr lang="de" sz="1739" u="sng"/>
              <a:t>Du hast eine Facebook Seite</a:t>
            </a:r>
            <a:r>
              <a:rPr lang="de" sz="1739"/>
              <a:t>, postest regelmäßig, hast </a:t>
            </a:r>
            <a:r>
              <a:rPr lang="de" sz="1739" u="sng"/>
              <a:t>aber nicht</a:t>
            </a:r>
            <a:r>
              <a:rPr lang="de" sz="1739"/>
              <a:t> </a:t>
            </a:r>
            <a:r>
              <a:rPr lang="de" sz="1739" u="sng"/>
              <a:t>genug Follower </a:t>
            </a:r>
            <a:r>
              <a:rPr lang="de" sz="1739"/>
              <a:t>und eine zu geringe Reichweite?</a:t>
            </a:r>
            <a:endParaRPr sz="1739"/>
          </a:p>
          <a:p>
            <a:pPr marL="457200" lvl="0" indent="0" algn="l" rtl="0">
              <a:lnSpc>
                <a:spcPct val="105000"/>
              </a:lnSpc>
              <a:spcBef>
                <a:spcPts val="1200"/>
              </a:spcBef>
              <a:spcAft>
                <a:spcPts val="0"/>
              </a:spcAft>
              <a:buSzPts val="605"/>
              <a:buNone/>
            </a:pPr>
            <a:r>
              <a:rPr lang="de" sz="1739" u="sng"/>
              <a:t>Oder du hast</a:t>
            </a:r>
            <a:r>
              <a:rPr lang="de" sz="1739"/>
              <a:t> vielleicht </a:t>
            </a:r>
            <a:r>
              <a:rPr lang="de" sz="1739" u="sng"/>
              <a:t>schon Anzeigen</a:t>
            </a:r>
            <a:r>
              <a:rPr lang="de" sz="1739"/>
              <a:t> auf Facebook und Instagram </a:t>
            </a:r>
            <a:r>
              <a:rPr lang="de" sz="1739" u="sng"/>
              <a:t>geschaltet</a:t>
            </a:r>
            <a:r>
              <a:rPr lang="de" sz="1739"/>
              <a:t>, </a:t>
            </a:r>
            <a:r>
              <a:rPr lang="de" sz="1739" u="sng"/>
              <a:t>jedoch keine brauchbaren Ergebnisse</a:t>
            </a:r>
            <a:r>
              <a:rPr lang="de" sz="1739"/>
              <a:t> erzielt?</a:t>
            </a:r>
            <a:endParaRPr sz="1739"/>
          </a:p>
          <a:p>
            <a:pPr marL="0" lvl="0" indent="0" algn="l" rtl="0">
              <a:lnSpc>
                <a:spcPct val="105000"/>
              </a:lnSpc>
              <a:spcBef>
                <a:spcPts val="1200"/>
              </a:spcBef>
              <a:spcAft>
                <a:spcPts val="0"/>
              </a:spcAft>
              <a:buSzPts val="605"/>
              <a:buNone/>
            </a:pPr>
            <a:r>
              <a:rPr lang="de" sz="2039" b="1"/>
              <a:t>      Da kommen wir jetzt ins Spiel!</a:t>
            </a:r>
            <a:endParaRPr sz="2039" b="1"/>
          </a:p>
          <a:p>
            <a:pPr marL="0" lvl="0" indent="0" algn="l" rtl="0">
              <a:lnSpc>
                <a:spcPct val="105000"/>
              </a:lnSpc>
              <a:spcBef>
                <a:spcPts val="1200"/>
              </a:spcBef>
              <a:spcAft>
                <a:spcPts val="1200"/>
              </a:spcAft>
              <a:buSzPts val="605"/>
              <a:buNone/>
            </a:pPr>
            <a:endParaRPr sz="880"/>
          </a:p>
        </p:txBody>
      </p:sp>
    </p:spTree>
  </p:cSld>
  <p:clrMapOvr>
    <a:masterClrMapping/>
  </p:clrMapOvr>
  <mc:AlternateContent xmlns:mc="http://schemas.openxmlformats.org/markup-compatibility/2006" xmlns:p14="http://schemas.microsoft.com/office/powerpoint/2010/main">
    <mc:Choice Requires="p14">
      <p:transition spd="slow" p14:dur="2500" advTm="12000">
        <p:fade/>
      </p:transition>
    </mc:Choice>
    <mc:Fallback xmlns="">
      <p:transition spd="slow" advTm="12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D966"/>
        </a:solidFill>
        <a:effectLst/>
      </p:bgPr>
    </p:bg>
    <p:spTree>
      <p:nvGrpSpPr>
        <p:cNvPr id="1" name="Shape 288"/>
        <p:cNvGrpSpPr/>
        <p:nvPr/>
      </p:nvGrpSpPr>
      <p:grpSpPr>
        <a:xfrm>
          <a:off x="0" y="0"/>
          <a:ext cx="0" cy="0"/>
          <a:chOff x="0" y="0"/>
          <a:chExt cx="0" cy="0"/>
        </a:xfrm>
      </p:grpSpPr>
      <p:sp>
        <p:nvSpPr>
          <p:cNvPr id="289" name="Google Shape;289;p15"/>
          <p:cNvSpPr txBox="1">
            <a:spLocks noGrp="1"/>
          </p:cNvSpPr>
          <p:nvPr>
            <p:ph type="title"/>
          </p:nvPr>
        </p:nvSpPr>
        <p:spPr>
          <a:xfrm>
            <a:off x="1303800" y="927725"/>
            <a:ext cx="7030500" cy="67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de" sz="2300"/>
              <a:t>be campaigned and become visible!</a:t>
            </a:r>
            <a:endParaRPr sz="2300"/>
          </a:p>
        </p:txBody>
      </p:sp>
      <p:sp>
        <p:nvSpPr>
          <p:cNvPr id="290" name="Google Shape;290;p15"/>
          <p:cNvSpPr txBox="1">
            <a:spLocks noGrp="1"/>
          </p:cNvSpPr>
          <p:nvPr>
            <p:ph type="body" idx="1"/>
          </p:nvPr>
        </p:nvSpPr>
        <p:spPr>
          <a:xfrm>
            <a:off x="1303800" y="1597875"/>
            <a:ext cx="7030500" cy="29337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de" sz="1700" b="1"/>
              <a:t>Möchtest du dein Restaurant, dein Hotel, dein Café oder deine Bar noch bekannter machen?</a:t>
            </a:r>
            <a:endParaRPr sz="1700" b="1"/>
          </a:p>
          <a:p>
            <a:pPr marL="0" lvl="0" indent="0" algn="l" rtl="0">
              <a:spcBef>
                <a:spcPts val="1200"/>
              </a:spcBef>
              <a:spcAft>
                <a:spcPts val="0"/>
              </a:spcAft>
              <a:buNone/>
            </a:pPr>
            <a:r>
              <a:rPr lang="de" sz="1700"/>
              <a:t>Willst du </a:t>
            </a:r>
            <a:r>
              <a:rPr lang="de" sz="1700" u="sng"/>
              <a:t>mit Hilfe von Aktionen mehr Reservierungen</a:t>
            </a:r>
            <a:r>
              <a:rPr lang="de" sz="1700"/>
              <a:t> und Buchungen erhalten </a:t>
            </a:r>
            <a:r>
              <a:rPr lang="de" sz="1700" u="sng"/>
              <a:t>oder Daten von potentiellen Kunden sammeln</a:t>
            </a:r>
            <a:r>
              <a:rPr lang="de" sz="1700"/>
              <a:t> um diese gezielt über Neuigkeiten, Angebote oder Events zu informieren?</a:t>
            </a:r>
            <a:endParaRPr sz="1700"/>
          </a:p>
          <a:p>
            <a:pPr marL="0" lvl="0" indent="0" algn="l" rtl="0">
              <a:spcBef>
                <a:spcPts val="1200"/>
              </a:spcBef>
              <a:spcAft>
                <a:spcPts val="1200"/>
              </a:spcAft>
              <a:buNone/>
            </a:pPr>
            <a:r>
              <a:rPr lang="de" sz="1700" u="sng"/>
              <a:t>Oder suchst du so wie viele deiner Mitbewerber auch dringend</a:t>
            </a:r>
            <a:r>
              <a:rPr lang="de" sz="1700"/>
              <a:t> einen guten Koch oder </a:t>
            </a:r>
            <a:r>
              <a:rPr lang="de" sz="1700" u="sng"/>
              <a:t>geschulte Mitarbeiter</a:t>
            </a:r>
            <a:r>
              <a:rPr lang="de" sz="1700"/>
              <a:t> und willst schneller und einfacher an qualifizierte Bewerber kommen?</a:t>
            </a:r>
            <a:endParaRPr sz="1700"/>
          </a:p>
        </p:txBody>
      </p:sp>
    </p:spTree>
  </p:cSld>
  <p:clrMapOvr>
    <a:masterClrMapping/>
  </p:clrMapOvr>
  <mc:AlternateContent xmlns:mc="http://schemas.openxmlformats.org/markup-compatibility/2006" xmlns:p14="http://schemas.microsoft.com/office/powerpoint/2010/main">
    <mc:Choice Requires="p14">
      <p:transition spd="slow" p14:dur="2500" advTm="12000">
        <p:fade/>
      </p:transition>
    </mc:Choice>
    <mc:Fallback xmlns="">
      <p:transition spd="slow" advTm="12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16"/>
          <p:cNvSpPr txBox="1">
            <a:spLocks noGrp="1"/>
          </p:cNvSpPr>
          <p:nvPr>
            <p:ph type="title"/>
          </p:nvPr>
        </p:nvSpPr>
        <p:spPr>
          <a:xfrm>
            <a:off x="3623475" y="800100"/>
            <a:ext cx="4710900" cy="1325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de" sz="2320"/>
              <a:t>Wir machen das für dich und sind an einer langfristigen Zusammenarbeit interessiert</a:t>
            </a:r>
            <a:endParaRPr sz="2320"/>
          </a:p>
          <a:p>
            <a:pPr marL="0" lvl="0" indent="0" algn="l" rtl="0">
              <a:spcBef>
                <a:spcPts val="0"/>
              </a:spcBef>
              <a:spcAft>
                <a:spcPts val="0"/>
              </a:spcAft>
              <a:buSzPts val="990"/>
              <a:buNone/>
            </a:pPr>
            <a:endParaRPr sz="2520"/>
          </a:p>
        </p:txBody>
      </p:sp>
      <p:sp>
        <p:nvSpPr>
          <p:cNvPr id="296" name="Google Shape;296;p16"/>
          <p:cNvSpPr txBox="1">
            <a:spLocks noGrp="1"/>
          </p:cNvSpPr>
          <p:nvPr>
            <p:ph type="body" idx="1"/>
          </p:nvPr>
        </p:nvSpPr>
        <p:spPr>
          <a:xfrm>
            <a:off x="1303800" y="2571750"/>
            <a:ext cx="7030500" cy="19599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de" sz="1700"/>
              <a:t>denn…</a:t>
            </a:r>
            <a:endParaRPr sz="1700"/>
          </a:p>
          <a:p>
            <a:pPr marL="0" lvl="0" indent="0" algn="l" rtl="0">
              <a:spcBef>
                <a:spcPts val="1200"/>
              </a:spcBef>
              <a:spcAft>
                <a:spcPts val="0"/>
              </a:spcAft>
              <a:buNone/>
            </a:pPr>
            <a:r>
              <a:rPr lang="de" sz="1700"/>
              <a:t>auf Facebook tummeln sich weltweit 60 Mio. Unternehmensseiten,</a:t>
            </a:r>
            <a:endParaRPr sz="1700"/>
          </a:p>
          <a:p>
            <a:pPr marL="0" lvl="0" indent="0" algn="l" rtl="0">
              <a:spcBef>
                <a:spcPts val="1200"/>
              </a:spcBef>
              <a:spcAft>
                <a:spcPts val="0"/>
              </a:spcAft>
              <a:buNone/>
            </a:pPr>
            <a:r>
              <a:rPr lang="de" sz="1700"/>
              <a:t>jedoch schalten von diesen bis dato nur 6 Mio. aktive Werbung!</a:t>
            </a:r>
            <a:endParaRPr sz="1700"/>
          </a:p>
          <a:p>
            <a:pPr marL="0" lvl="0" indent="0" algn="l" rtl="0">
              <a:spcBef>
                <a:spcPts val="1200"/>
              </a:spcBef>
              <a:spcAft>
                <a:spcPts val="1200"/>
              </a:spcAft>
              <a:buNone/>
            </a:pPr>
            <a:r>
              <a:rPr lang="de" sz="1700"/>
              <a:t>Und das, obwohl man damit 2 Milliarden Menschen erreichen kann!</a:t>
            </a:r>
            <a:endParaRPr sz="1700"/>
          </a:p>
        </p:txBody>
      </p:sp>
      <p:pic>
        <p:nvPicPr>
          <p:cNvPr id="297" name="Google Shape;297;p16"/>
          <p:cNvPicPr preferRelativeResize="0"/>
          <p:nvPr/>
        </p:nvPicPr>
        <p:blipFill>
          <a:blip r:embed="rId3">
            <a:alphaModFix/>
          </a:blip>
          <a:stretch>
            <a:fillRect/>
          </a:stretch>
        </p:blipFill>
        <p:spPr>
          <a:xfrm>
            <a:off x="1181100" y="800100"/>
            <a:ext cx="2309774" cy="12068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500" advTm="10000">
        <p:fade/>
      </p:transition>
    </mc:Choice>
    <mc:Fallback xmlns="">
      <p:transition spd="slow" advTm="10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17"/>
          <p:cNvSpPr txBox="1">
            <a:spLocks noGrp="1"/>
          </p:cNvSpPr>
          <p:nvPr>
            <p:ph type="title"/>
          </p:nvPr>
        </p:nvSpPr>
        <p:spPr>
          <a:xfrm>
            <a:off x="1303800" y="598575"/>
            <a:ext cx="7030500" cy="15969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sz="2577" dirty="0"/>
              <a:t>So gesehen fischen global gesehen nur </a:t>
            </a:r>
            <a:br>
              <a:rPr lang="de" sz="2577" dirty="0"/>
            </a:br>
            <a:r>
              <a:rPr lang="de" sz="2577" dirty="0"/>
              <a:t>10% der Unternehmen im weiten Ozean von 100% potenzieller Interessenten!</a:t>
            </a:r>
            <a:endParaRPr sz="2577" dirty="0"/>
          </a:p>
          <a:p>
            <a:pPr marL="0" lvl="0" indent="0" algn="l" rtl="0">
              <a:spcBef>
                <a:spcPts val="0"/>
              </a:spcBef>
              <a:spcAft>
                <a:spcPts val="0"/>
              </a:spcAft>
              <a:buNone/>
            </a:pPr>
            <a:endParaRPr sz="1133" dirty="0"/>
          </a:p>
          <a:p>
            <a:pPr marL="0" lvl="0" indent="0" algn="l" rtl="0">
              <a:spcBef>
                <a:spcPts val="0"/>
              </a:spcBef>
              <a:spcAft>
                <a:spcPts val="0"/>
              </a:spcAft>
              <a:buNone/>
            </a:pPr>
            <a:r>
              <a:rPr lang="de" sz="1911" dirty="0"/>
              <a:t>Und was machen jetzt Social Media Anzeigen (SMAds) so anders?</a:t>
            </a:r>
            <a:endParaRPr sz="1911" dirty="0"/>
          </a:p>
        </p:txBody>
      </p:sp>
      <p:sp>
        <p:nvSpPr>
          <p:cNvPr id="303" name="Google Shape;303;p17"/>
          <p:cNvSpPr txBox="1">
            <a:spLocks noGrp="1"/>
          </p:cNvSpPr>
          <p:nvPr>
            <p:ph type="body" idx="1"/>
          </p:nvPr>
        </p:nvSpPr>
        <p:spPr>
          <a:xfrm>
            <a:off x="1303800" y="2395175"/>
            <a:ext cx="3600000" cy="2334000"/>
          </a:xfrm>
          <a:prstGeom prst="rect">
            <a:avLst/>
          </a:prstGeom>
        </p:spPr>
        <p:txBody>
          <a:bodyPr spcFirstLastPara="1" wrap="square" lIns="91425" tIns="91425" rIns="91425" bIns="91425" anchor="t" anchorCtr="0">
            <a:normAutofit fontScale="85000" lnSpcReduction="10000"/>
          </a:bodyPr>
          <a:lstStyle/>
          <a:p>
            <a:pPr marL="0" lvl="0" indent="0" algn="l" rtl="0">
              <a:spcBef>
                <a:spcPts val="0"/>
              </a:spcBef>
              <a:spcAft>
                <a:spcPts val="0"/>
              </a:spcAft>
              <a:buNone/>
            </a:pPr>
            <a:r>
              <a:rPr lang="de">
                <a:solidFill>
                  <a:srgbClr val="000000"/>
                </a:solidFill>
                <a:highlight>
                  <a:srgbClr val="FFD966"/>
                </a:highlight>
              </a:rPr>
              <a:t>SMAds landen bei deiner Zielgruppe</a:t>
            </a:r>
            <a:r>
              <a:rPr lang="de"/>
              <a:t>, bei Menschen die voreingestellten Kriterien entsprechen, regional, bundesweit und überall wo du willst. </a:t>
            </a:r>
            <a:endParaRPr/>
          </a:p>
          <a:p>
            <a:pPr marL="0" lvl="0" indent="0" algn="l" rtl="0">
              <a:spcBef>
                <a:spcPts val="1200"/>
              </a:spcBef>
              <a:spcAft>
                <a:spcPts val="0"/>
              </a:spcAft>
              <a:buNone/>
            </a:pPr>
            <a:r>
              <a:rPr lang="de">
                <a:highlight>
                  <a:srgbClr val="FFD966"/>
                </a:highlight>
              </a:rPr>
              <a:t>Die Anzeige wird immer wieder ausgespielt</a:t>
            </a:r>
            <a:r>
              <a:rPr lang="de"/>
              <a:t>, wird dabei von uns</a:t>
            </a:r>
            <a:r>
              <a:rPr lang="de">
                <a:highlight>
                  <a:srgbClr val="FFD966"/>
                </a:highlight>
              </a:rPr>
              <a:t> beobachtet, optimiert und kann jederzeit verändert werden</a:t>
            </a:r>
            <a:r>
              <a:rPr lang="de"/>
              <a:t> und sofort gestoppt werden, wenn das Ziel erreicht ist.</a:t>
            </a:r>
            <a:endParaRPr/>
          </a:p>
          <a:p>
            <a:pPr marL="0" lvl="0" indent="0" algn="l" rtl="0">
              <a:spcBef>
                <a:spcPts val="1200"/>
              </a:spcBef>
              <a:spcAft>
                <a:spcPts val="1200"/>
              </a:spcAft>
              <a:buNone/>
            </a:pPr>
            <a:r>
              <a:rPr lang="de">
                <a:highlight>
                  <a:srgbClr val="FFD966"/>
                </a:highlight>
              </a:rPr>
              <a:t>Du bekommst  die Daten und kannst aktiv werden</a:t>
            </a:r>
            <a:r>
              <a:rPr lang="de"/>
              <a:t>!</a:t>
            </a:r>
            <a:endParaRPr/>
          </a:p>
        </p:txBody>
      </p:sp>
      <p:sp>
        <p:nvSpPr>
          <p:cNvPr id="304" name="Google Shape;304;p17"/>
          <p:cNvSpPr txBox="1">
            <a:spLocks noGrp="1"/>
          </p:cNvSpPr>
          <p:nvPr>
            <p:ph type="body" idx="2"/>
          </p:nvPr>
        </p:nvSpPr>
        <p:spPr>
          <a:xfrm>
            <a:off x="5031375" y="2395050"/>
            <a:ext cx="3391500" cy="23340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1200"/>
              </a:spcAft>
              <a:buNone/>
            </a:pPr>
            <a:r>
              <a:rPr lang="de">
                <a:highlight>
                  <a:srgbClr val="CCCCCC"/>
                </a:highlight>
              </a:rPr>
              <a:t>Übliche</a:t>
            </a:r>
            <a:r>
              <a:rPr lang="de"/>
              <a:t> Werbung oder </a:t>
            </a:r>
            <a:r>
              <a:rPr lang="de">
                <a:highlight>
                  <a:srgbClr val="CCCCCC"/>
                </a:highlight>
              </a:rPr>
              <a:t>Anzeigen  landen </a:t>
            </a:r>
            <a:r>
              <a:rPr lang="de"/>
              <a:t>von vielen unbeachtet </a:t>
            </a:r>
            <a:r>
              <a:rPr lang="de">
                <a:highlight>
                  <a:srgbClr val="D9D9D9"/>
                </a:highlight>
              </a:rPr>
              <a:t>in jedem Postkasten</a:t>
            </a:r>
            <a:r>
              <a:rPr lang="de"/>
              <a:t>, oder </a:t>
            </a:r>
            <a:r>
              <a:rPr lang="de">
                <a:highlight>
                  <a:srgbClr val="D9D9D9"/>
                </a:highlight>
              </a:rPr>
              <a:t>müssen</a:t>
            </a:r>
            <a:r>
              <a:rPr lang="de"/>
              <a:t> gezielt in der Zeitung oder auf  Plattformen </a:t>
            </a:r>
            <a:r>
              <a:rPr lang="de">
                <a:highlight>
                  <a:srgbClr val="D9D9D9"/>
                </a:highlight>
              </a:rPr>
              <a:t>gesucht werden</a:t>
            </a:r>
            <a:r>
              <a:rPr lang="de"/>
              <a:t>, wo sie oft schon am zweiten Tag nur noch auf Seite 6 zu finden sind. </a:t>
            </a:r>
            <a:r>
              <a:rPr lang="de">
                <a:highlight>
                  <a:srgbClr val="D9D9D9"/>
                </a:highlight>
              </a:rPr>
              <a:t>Du hast keinen Einfluss</a:t>
            </a:r>
            <a:r>
              <a:rPr lang="de"/>
              <a:t> auf die Zielgruppe, </a:t>
            </a:r>
            <a:r>
              <a:rPr lang="de">
                <a:highlight>
                  <a:srgbClr val="D9D9D9"/>
                </a:highlight>
              </a:rPr>
              <a:t>bekommst keine Daten</a:t>
            </a:r>
            <a:r>
              <a:rPr lang="de"/>
              <a:t> und </a:t>
            </a:r>
            <a:r>
              <a:rPr lang="de">
                <a:highlight>
                  <a:srgbClr val="D9D9D9"/>
                </a:highlight>
              </a:rPr>
              <a:t>musst passiv abwarten bis  sich jemand meldet. </a:t>
            </a:r>
            <a:endParaRPr>
              <a:highlight>
                <a:srgbClr val="D9D9D9"/>
              </a:highlight>
            </a:endParaRPr>
          </a:p>
        </p:txBody>
      </p:sp>
    </p:spTree>
  </p:cSld>
  <p:clrMapOvr>
    <a:masterClrMapping/>
  </p:clrMapOvr>
  <mc:AlternateContent xmlns:mc="http://schemas.openxmlformats.org/markup-compatibility/2006" xmlns:p14="http://schemas.microsoft.com/office/powerpoint/2010/main">
    <mc:Choice Requires="p14">
      <p:transition spd="slow" p14:dur="2500" advTm="12000">
        <p:fade/>
      </p:transition>
    </mc:Choice>
    <mc:Fallback xmlns="">
      <p:transition spd="slow" advTm="12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4B8B8"/>
        </a:solidFill>
        <a:effectLst/>
      </p:bgPr>
    </p:bg>
    <p:spTree>
      <p:nvGrpSpPr>
        <p:cNvPr id="1" name="Shape 308"/>
        <p:cNvGrpSpPr/>
        <p:nvPr/>
      </p:nvGrpSpPr>
      <p:grpSpPr>
        <a:xfrm>
          <a:off x="0" y="0"/>
          <a:ext cx="0" cy="0"/>
          <a:chOff x="0" y="0"/>
          <a:chExt cx="0" cy="0"/>
        </a:xfrm>
      </p:grpSpPr>
      <p:sp>
        <p:nvSpPr>
          <p:cNvPr id="309" name="Google Shape;309;p18"/>
          <p:cNvSpPr txBox="1">
            <a:spLocks noGrp="1"/>
          </p:cNvSpPr>
          <p:nvPr>
            <p:ph type="title"/>
          </p:nvPr>
        </p:nvSpPr>
        <p:spPr>
          <a:xfrm>
            <a:off x="4713600" y="552725"/>
            <a:ext cx="3454500" cy="20832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endParaRPr/>
          </a:p>
        </p:txBody>
      </p:sp>
      <p:sp>
        <p:nvSpPr>
          <p:cNvPr id="310" name="Google Shape;310;p18"/>
          <p:cNvSpPr txBox="1">
            <a:spLocks noGrp="1"/>
          </p:cNvSpPr>
          <p:nvPr>
            <p:ph type="body" idx="1"/>
          </p:nvPr>
        </p:nvSpPr>
        <p:spPr>
          <a:xfrm>
            <a:off x="721500" y="3116800"/>
            <a:ext cx="7529400" cy="1440000"/>
          </a:xfrm>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1200"/>
              </a:spcAft>
              <a:buNone/>
            </a:pPr>
            <a:r>
              <a:rPr lang="de" sz="1800"/>
              <a:t>Gemeinsam legen wir fest was benötigt wird, besprechen die ersten Schritte und wenn wir eine Zusammenarbeit beschließen, gehen wir in die Umsetzung und im Idealfall gibt es weitere Schritte, Kampagnen, Strategien und eine langfristige Zusammenarbeit.</a:t>
            </a:r>
            <a:endParaRPr sz="2000"/>
          </a:p>
        </p:txBody>
      </p:sp>
      <p:sp>
        <p:nvSpPr>
          <p:cNvPr id="311" name="Google Shape;311;p18"/>
          <p:cNvSpPr txBox="1"/>
          <p:nvPr/>
        </p:nvSpPr>
        <p:spPr>
          <a:xfrm>
            <a:off x="721500" y="552725"/>
            <a:ext cx="3850500" cy="178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3700">
                <a:latin typeface="Nunito"/>
                <a:ea typeface="Nunito"/>
                <a:cs typeface="Nunito"/>
                <a:sym typeface="Nunito"/>
              </a:rPr>
              <a:t>Und jetzt?</a:t>
            </a:r>
            <a:endParaRPr sz="3700">
              <a:latin typeface="Nunito"/>
              <a:ea typeface="Nunito"/>
              <a:cs typeface="Nunito"/>
              <a:sym typeface="Nunito"/>
            </a:endParaRPr>
          </a:p>
          <a:p>
            <a:pPr marL="0" lvl="0" indent="0" algn="l" rtl="0">
              <a:spcBef>
                <a:spcPts val="0"/>
              </a:spcBef>
              <a:spcAft>
                <a:spcPts val="0"/>
              </a:spcAft>
              <a:buNone/>
            </a:pPr>
            <a:endParaRPr sz="1700">
              <a:latin typeface="Nunito"/>
              <a:ea typeface="Nunito"/>
              <a:cs typeface="Nunito"/>
              <a:sym typeface="Nunito"/>
            </a:endParaRPr>
          </a:p>
          <a:p>
            <a:pPr marL="0" lvl="0" indent="0" algn="l" rtl="0">
              <a:spcBef>
                <a:spcPts val="0"/>
              </a:spcBef>
              <a:spcAft>
                <a:spcPts val="0"/>
              </a:spcAft>
              <a:buNone/>
            </a:pPr>
            <a:r>
              <a:rPr lang="de" sz="1700">
                <a:latin typeface="Nunito"/>
                <a:ea typeface="Nunito"/>
                <a:cs typeface="Nunito"/>
                <a:sym typeface="Nunito"/>
              </a:rPr>
              <a:t>Machen wir uns an die Arbeit!</a:t>
            </a:r>
            <a:endParaRPr sz="1700">
              <a:latin typeface="Nunito"/>
              <a:ea typeface="Nunito"/>
              <a:cs typeface="Nunito"/>
              <a:sym typeface="Nunito"/>
            </a:endParaRPr>
          </a:p>
          <a:p>
            <a:pPr marL="0" lvl="0" indent="0" algn="l" rtl="0">
              <a:spcBef>
                <a:spcPts val="0"/>
              </a:spcBef>
              <a:spcAft>
                <a:spcPts val="0"/>
              </a:spcAft>
              <a:buNone/>
            </a:pPr>
            <a:endParaRPr sz="1700">
              <a:latin typeface="Nunito"/>
              <a:ea typeface="Nunito"/>
              <a:cs typeface="Nunito"/>
              <a:sym typeface="Nunito"/>
            </a:endParaRPr>
          </a:p>
          <a:p>
            <a:pPr marL="0" lvl="0" indent="0" algn="l" rtl="0">
              <a:spcBef>
                <a:spcPts val="0"/>
              </a:spcBef>
              <a:spcAft>
                <a:spcPts val="0"/>
              </a:spcAft>
              <a:buNone/>
            </a:pPr>
            <a:r>
              <a:rPr lang="de" sz="1700">
                <a:latin typeface="Nunito"/>
                <a:ea typeface="Nunito"/>
                <a:cs typeface="Nunito"/>
                <a:sym typeface="Nunito"/>
              </a:rPr>
              <a:t>Wir schauen uns die IST-Situation an.</a:t>
            </a:r>
            <a:endParaRPr sz="1700">
              <a:latin typeface="Nunito"/>
              <a:ea typeface="Nunito"/>
              <a:cs typeface="Nunito"/>
              <a:sym typeface="Nunito"/>
            </a:endParaRPr>
          </a:p>
          <a:p>
            <a:pPr marL="0" lvl="0" indent="0" algn="l" rtl="0">
              <a:spcBef>
                <a:spcPts val="0"/>
              </a:spcBef>
              <a:spcAft>
                <a:spcPts val="0"/>
              </a:spcAft>
              <a:buNone/>
            </a:pPr>
            <a:r>
              <a:rPr lang="de" sz="1700">
                <a:latin typeface="Nunito"/>
                <a:ea typeface="Nunito"/>
                <a:cs typeface="Nunito"/>
                <a:sym typeface="Nunito"/>
              </a:rPr>
              <a:t>Was wird gebraucht, wo drückt der Schuh und was können wir machen?</a:t>
            </a:r>
            <a:endParaRPr sz="1700">
              <a:latin typeface="Nunito"/>
              <a:ea typeface="Nunito"/>
              <a:cs typeface="Nunito"/>
              <a:sym typeface="Nunito"/>
            </a:endParaRPr>
          </a:p>
        </p:txBody>
      </p:sp>
      <p:pic>
        <p:nvPicPr>
          <p:cNvPr id="312" name="Google Shape;312;p18"/>
          <p:cNvPicPr preferRelativeResize="0"/>
          <p:nvPr/>
        </p:nvPicPr>
        <p:blipFill>
          <a:blip r:embed="rId3">
            <a:alphaModFix/>
          </a:blip>
          <a:stretch>
            <a:fillRect/>
          </a:stretch>
        </p:blipFill>
        <p:spPr>
          <a:xfrm>
            <a:off x="4630796" y="387925"/>
            <a:ext cx="3620101" cy="2412801"/>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500" advTm="10000">
        <p:fade/>
      </p:transition>
    </mc:Choice>
    <mc:Fallback xmlns="">
      <p:transition spd="slow" advTm="1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12"/>
                                        </p:tgtEl>
                                        <p:attrNameLst>
                                          <p:attrName>style.visibility</p:attrName>
                                        </p:attrNameLst>
                                      </p:cBhvr>
                                      <p:to>
                                        <p:strVal val="visible"/>
                                      </p:to>
                                    </p:set>
                                    <p:animEffect transition="in" filter="fade">
                                      <p:cBhvr>
                                        <p:cTn id="7" dur="4500"/>
                                        <p:tgtEl>
                                          <p:spTgt spid="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Google Shape;317;p19"/>
          <p:cNvSpPr txBox="1">
            <a:spLocks noGrp="1"/>
          </p:cNvSpPr>
          <p:nvPr>
            <p:ph type="title"/>
          </p:nvPr>
        </p:nvSpPr>
        <p:spPr>
          <a:xfrm>
            <a:off x="1303800" y="662650"/>
            <a:ext cx="4116000" cy="5040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sz="2577"/>
              <a:t>Und wie sieht das ganze dann eigentlich aus? </a:t>
            </a:r>
            <a:endParaRPr sz="2577"/>
          </a:p>
          <a:p>
            <a:pPr marL="0" lvl="0" indent="0" algn="l" rtl="0">
              <a:spcBef>
                <a:spcPts val="0"/>
              </a:spcBef>
              <a:spcAft>
                <a:spcPts val="0"/>
              </a:spcAft>
              <a:buNone/>
            </a:pPr>
            <a:r>
              <a:rPr lang="de" sz="1911"/>
              <a:t>Nehmen wir an, es wird dringend</a:t>
            </a:r>
            <a:endParaRPr sz="1911"/>
          </a:p>
          <a:p>
            <a:pPr marL="0" lvl="0" indent="0" algn="l" rtl="0">
              <a:spcBef>
                <a:spcPts val="0"/>
              </a:spcBef>
              <a:spcAft>
                <a:spcPts val="0"/>
              </a:spcAft>
              <a:buNone/>
            </a:pPr>
            <a:r>
              <a:rPr lang="de" sz="1911"/>
              <a:t>ein Koch gesucht.</a:t>
            </a:r>
            <a:endParaRPr sz="1911"/>
          </a:p>
          <a:p>
            <a:pPr marL="0" lvl="0" indent="0" algn="l" rtl="0">
              <a:spcBef>
                <a:spcPts val="0"/>
              </a:spcBef>
              <a:spcAft>
                <a:spcPts val="0"/>
              </a:spcAft>
              <a:buNone/>
            </a:pPr>
            <a:r>
              <a:rPr lang="de" sz="1911"/>
              <a:t>Hier ein Beispiel aus der Praxis:</a:t>
            </a:r>
            <a:endParaRPr sz="1911"/>
          </a:p>
        </p:txBody>
      </p:sp>
      <p:sp>
        <p:nvSpPr>
          <p:cNvPr id="318" name="Google Shape;318;p19"/>
          <p:cNvSpPr txBox="1">
            <a:spLocks noGrp="1"/>
          </p:cNvSpPr>
          <p:nvPr>
            <p:ph type="body" idx="1"/>
          </p:nvPr>
        </p:nvSpPr>
        <p:spPr>
          <a:xfrm>
            <a:off x="1303800" y="2379825"/>
            <a:ext cx="3793800" cy="23490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SzPts val="440"/>
              <a:buNone/>
            </a:pPr>
            <a:r>
              <a:rPr lang="de" sz="1692" u="sng"/>
              <a:t>Wir kreieren eine aussagekräftige Anzeige</a:t>
            </a:r>
            <a:r>
              <a:rPr lang="de" sz="1692"/>
              <a:t>, erstellen </a:t>
            </a:r>
            <a:r>
              <a:rPr lang="de" sz="1692" u="sng"/>
              <a:t>eine passende Zielgruppe</a:t>
            </a:r>
            <a:r>
              <a:rPr lang="de" sz="1692"/>
              <a:t>  und bauen </a:t>
            </a:r>
            <a:r>
              <a:rPr lang="de" sz="1692" u="sng"/>
              <a:t>einen Funnel</a:t>
            </a:r>
            <a:r>
              <a:rPr lang="de" sz="1692"/>
              <a:t>, der den Interessenten durch die Seiten führt, seine </a:t>
            </a:r>
            <a:r>
              <a:rPr lang="de" sz="1692" u="sng"/>
              <a:t>Daten</a:t>
            </a:r>
            <a:r>
              <a:rPr lang="de" sz="1692"/>
              <a:t> abfragt und schlussendlich </a:t>
            </a:r>
            <a:r>
              <a:rPr lang="de" sz="1692" u="sng"/>
              <a:t>werden</a:t>
            </a:r>
            <a:r>
              <a:rPr lang="de" sz="1692"/>
              <a:t> diese in einer Tabelle </a:t>
            </a:r>
            <a:r>
              <a:rPr lang="de" sz="1692" u="sng"/>
              <a:t>zur weiteren Verwendung</a:t>
            </a:r>
            <a:r>
              <a:rPr lang="de" sz="1692"/>
              <a:t> an dich weiter </a:t>
            </a:r>
            <a:r>
              <a:rPr lang="de" sz="1692" u="sng"/>
              <a:t>geleitet.</a:t>
            </a:r>
            <a:endParaRPr sz="1692" u="sng"/>
          </a:p>
          <a:p>
            <a:pPr marL="0" lvl="0" indent="0" algn="l" rtl="0">
              <a:lnSpc>
                <a:spcPct val="105000"/>
              </a:lnSpc>
              <a:spcBef>
                <a:spcPts val="1200"/>
              </a:spcBef>
              <a:spcAft>
                <a:spcPts val="1200"/>
              </a:spcAft>
              <a:buSzPts val="440"/>
              <a:buNone/>
            </a:pPr>
            <a:endParaRPr sz="620"/>
          </a:p>
        </p:txBody>
      </p:sp>
      <p:pic>
        <p:nvPicPr>
          <p:cNvPr id="319" name="Google Shape;319;p19"/>
          <p:cNvPicPr preferRelativeResize="0"/>
          <p:nvPr/>
        </p:nvPicPr>
        <p:blipFill>
          <a:blip r:embed="rId3">
            <a:alphaModFix/>
          </a:blip>
          <a:stretch>
            <a:fillRect/>
          </a:stretch>
        </p:blipFill>
        <p:spPr>
          <a:xfrm>
            <a:off x="5869675" y="598575"/>
            <a:ext cx="2311902" cy="41302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500" advTm="12000">
        <p:fade/>
      </p:transition>
    </mc:Choice>
    <mc:Fallback xmlns="">
      <p:transition spd="slow" advTm="12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19"/>
                                        </p:tgtEl>
                                        <p:attrNameLst>
                                          <p:attrName>style.visibility</p:attrName>
                                        </p:attrNameLst>
                                      </p:cBhvr>
                                      <p:to>
                                        <p:strVal val="visible"/>
                                      </p:to>
                                    </p:set>
                                    <p:anim calcmode="lin" valueType="num">
                                      <p:cBhvr additive="base">
                                        <p:cTn id="7" dur="3500"/>
                                        <p:tgtEl>
                                          <p:spTgt spid="3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Google Shape;324;p20"/>
          <p:cNvSpPr txBox="1">
            <a:spLocks noGrp="1"/>
          </p:cNvSpPr>
          <p:nvPr>
            <p:ph type="title"/>
          </p:nvPr>
        </p:nvSpPr>
        <p:spPr>
          <a:xfrm>
            <a:off x="1303800" y="643725"/>
            <a:ext cx="7030500" cy="954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de" sz="2300"/>
              <a:t>Und das Beste daran….</a:t>
            </a:r>
            <a:endParaRPr sz="2300"/>
          </a:p>
        </p:txBody>
      </p:sp>
      <p:sp>
        <p:nvSpPr>
          <p:cNvPr id="325" name="Google Shape;325;p20"/>
          <p:cNvSpPr txBox="1">
            <a:spLocks noGrp="1"/>
          </p:cNvSpPr>
          <p:nvPr>
            <p:ph type="body" idx="2"/>
          </p:nvPr>
        </p:nvSpPr>
        <p:spPr>
          <a:xfrm>
            <a:off x="4237625" y="1381825"/>
            <a:ext cx="4360200" cy="3255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de" sz="1700"/>
              <a:t>… wir beobachten wie sich die Anzeige entwickelt, wieviel Interessenten sie anklicken und sich eintragen und </a:t>
            </a:r>
            <a:r>
              <a:rPr lang="de" sz="1700">
                <a:solidFill>
                  <a:srgbClr val="000000"/>
                </a:solidFill>
                <a:highlight>
                  <a:srgbClr val="FFD966"/>
                </a:highlight>
              </a:rPr>
              <a:t>wir können jederzeit</a:t>
            </a:r>
            <a:endParaRPr sz="1700">
              <a:solidFill>
                <a:srgbClr val="000000"/>
              </a:solidFill>
              <a:highlight>
                <a:srgbClr val="FFD966"/>
              </a:highlight>
            </a:endParaRPr>
          </a:p>
          <a:p>
            <a:pPr marL="457200" lvl="0" indent="-336550" algn="l" rtl="0">
              <a:spcBef>
                <a:spcPts val="1200"/>
              </a:spcBef>
              <a:spcAft>
                <a:spcPts val="0"/>
              </a:spcAft>
              <a:buSzPts val="1700"/>
              <a:buChar char="-"/>
            </a:pPr>
            <a:r>
              <a:rPr lang="de" sz="1700"/>
              <a:t>sowohl die Anzeige wie auch</a:t>
            </a:r>
            <a:endParaRPr sz="1700"/>
          </a:p>
          <a:p>
            <a:pPr marL="457200" lvl="0" indent="-336550" algn="l" rtl="0">
              <a:spcBef>
                <a:spcPts val="0"/>
              </a:spcBef>
              <a:spcAft>
                <a:spcPts val="0"/>
              </a:spcAft>
              <a:buSzPts val="1700"/>
              <a:buChar char="-"/>
            </a:pPr>
            <a:r>
              <a:rPr lang="de" sz="1700"/>
              <a:t>die Zielgruppe als auch</a:t>
            </a:r>
            <a:endParaRPr sz="1700"/>
          </a:p>
          <a:p>
            <a:pPr marL="457200" lvl="0" indent="-336550" algn="l" rtl="0">
              <a:spcBef>
                <a:spcPts val="0"/>
              </a:spcBef>
              <a:spcAft>
                <a:spcPts val="0"/>
              </a:spcAft>
              <a:buSzPts val="1700"/>
              <a:buChar char="-"/>
            </a:pPr>
            <a:r>
              <a:rPr lang="de" sz="1700"/>
              <a:t>den Funnel </a:t>
            </a:r>
            <a:r>
              <a:rPr lang="de" sz="1700">
                <a:highlight>
                  <a:srgbClr val="FFD966"/>
                </a:highlight>
              </a:rPr>
              <a:t>verändern, optimieren</a:t>
            </a:r>
            <a:endParaRPr sz="1700">
              <a:highlight>
                <a:srgbClr val="FFD966"/>
              </a:highlight>
            </a:endParaRPr>
          </a:p>
          <a:p>
            <a:pPr marL="0" lvl="0" indent="0" algn="l" rtl="0">
              <a:spcBef>
                <a:spcPts val="1200"/>
              </a:spcBef>
              <a:spcAft>
                <a:spcPts val="1200"/>
              </a:spcAft>
              <a:buNone/>
            </a:pPr>
            <a:r>
              <a:rPr lang="de" sz="1700">
                <a:highlight>
                  <a:srgbClr val="FFD966"/>
                </a:highlight>
              </a:rPr>
              <a:t>oder abschalten</a:t>
            </a:r>
            <a:r>
              <a:rPr lang="de" sz="1700"/>
              <a:t>, wenn das Ziel erreicht ist. </a:t>
            </a:r>
            <a:endParaRPr sz="1700"/>
          </a:p>
        </p:txBody>
      </p:sp>
      <p:pic>
        <p:nvPicPr>
          <p:cNvPr id="326" name="Google Shape;326;p20"/>
          <p:cNvPicPr preferRelativeResize="0"/>
          <p:nvPr/>
        </p:nvPicPr>
        <p:blipFill>
          <a:blip r:embed="rId3">
            <a:alphaModFix/>
          </a:blip>
          <a:stretch>
            <a:fillRect/>
          </a:stretch>
        </p:blipFill>
        <p:spPr>
          <a:xfrm>
            <a:off x="1178550" y="1228300"/>
            <a:ext cx="2780924" cy="340852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500" advTm="12000">
        <p:fade/>
      </p:transition>
    </mc:Choice>
    <mc:Fallback xmlns="">
      <p:transition spd="slow" advTm="12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326"/>
                                        </p:tgtEl>
                                        <p:attrNameLst>
                                          <p:attrName>style.visibility</p:attrName>
                                        </p:attrNameLst>
                                      </p:cBhvr>
                                      <p:to>
                                        <p:strVal val="visible"/>
                                      </p:to>
                                    </p:set>
                                    <p:anim calcmode="lin" valueType="num">
                                      <p:cBhvr additive="base">
                                        <p:cTn id="7" dur="3400"/>
                                        <p:tgtEl>
                                          <p:spTgt spid="326"/>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9D9D9"/>
        </a:solidFill>
        <a:effectLst/>
      </p:bgPr>
    </p:bg>
    <p:spTree>
      <p:nvGrpSpPr>
        <p:cNvPr id="1" name="Shape 330"/>
        <p:cNvGrpSpPr/>
        <p:nvPr/>
      </p:nvGrpSpPr>
      <p:grpSpPr>
        <a:xfrm>
          <a:off x="0" y="0"/>
          <a:ext cx="0" cy="0"/>
          <a:chOff x="0" y="0"/>
          <a:chExt cx="0" cy="0"/>
        </a:xfrm>
      </p:grpSpPr>
      <p:sp>
        <p:nvSpPr>
          <p:cNvPr id="331" name="Google Shape;331;p21"/>
          <p:cNvSpPr txBox="1">
            <a:spLocks noGrp="1"/>
          </p:cNvSpPr>
          <p:nvPr>
            <p:ph type="title"/>
          </p:nvPr>
        </p:nvSpPr>
        <p:spPr>
          <a:xfrm>
            <a:off x="824000" y="672725"/>
            <a:ext cx="7513200" cy="16539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SzPts val="990"/>
              <a:buNone/>
            </a:pPr>
            <a:r>
              <a:rPr lang="de" sz="2740"/>
              <a:t>Worauf wartest du noch?</a:t>
            </a:r>
            <a:endParaRPr sz="2740"/>
          </a:p>
          <a:p>
            <a:pPr marL="0" lvl="0" indent="0" algn="l" rtl="0">
              <a:spcBef>
                <a:spcPts val="0"/>
              </a:spcBef>
              <a:spcAft>
                <a:spcPts val="0"/>
              </a:spcAft>
              <a:buSzPts val="990"/>
              <a:buNone/>
            </a:pPr>
            <a:r>
              <a:rPr lang="de" sz="2740"/>
              <a:t>Wir sind bereit und würden uns freuen dir helfen zu können!</a:t>
            </a:r>
            <a:endParaRPr sz="2740"/>
          </a:p>
        </p:txBody>
      </p:sp>
      <p:sp>
        <p:nvSpPr>
          <p:cNvPr id="332" name="Google Shape;332;p21"/>
          <p:cNvSpPr txBox="1"/>
          <p:nvPr/>
        </p:nvSpPr>
        <p:spPr>
          <a:xfrm>
            <a:off x="3786025" y="2625400"/>
            <a:ext cx="3869100" cy="2385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2300" b="1">
                <a:latin typeface="Nunito"/>
                <a:ea typeface="Nunito"/>
                <a:cs typeface="Nunito"/>
                <a:sym typeface="Nunito"/>
              </a:rPr>
              <a:t>      </a:t>
            </a:r>
            <a:r>
              <a:rPr lang="de" sz="1700" b="1">
                <a:latin typeface="Nunito"/>
                <a:ea typeface="Nunito"/>
                <a:cs typeface="Nunito"/>
                <a:sym typeface="Nunito"/>
              </a:rPr>
              <a:t>SMAds4you e.U.</a:t>
            </a:r>
            <a:endParaRPr sz="1700" b="1">
              <a:latin typeface="Nunito"/>
              <a:ea typeface="Nunito"/>
              <a:cs typeface="Nunito"/>
              <a:sym typeface="Nunito"/>
            </a:endParaRPr>
          </a:p>
          <a:p>
            <a:pPr marL="0" lvl="0" indent="0" algn="l" rtl="0">
              <a:spcBef>
                <a:spcPts val="0"/>
              </a:spcBef>
              <a:spcAft>
                <a:spcPts val="0"/>
              </a:spcAft>
              <a:buNone/>
            </a:pPr>
            <a:r>
              <a:rPr lang="de" sz="1700">
                <a:latin typeface="Nunito"/>
                <a:ea typeface="Nunito"/>
                <a:cs typeface="Nunito"/>
                <a:sym typeface="Nunito"/>
              </a:rPr>
              <a:t>        Marion Capellari</a:t>
            </a:r>
            <a:endParaRPr sz="1700">
              <a:latin typeface="Nunito"/>
              <a:ea typeface="Nunito"/>
              <a:cs typeface="Nunito"/>
              <a:sym typeface="Nunito"/>
            </a:endParaRPr>
          </a:p>
          <a:p>
            <a:pPr marL="0" lvl="0" indent="0" algn="l" rtl="0">
              <a:spcBef>
                <a:spcPts val="0"/>
              </a:spcBef>
              <a:spcAft>
                <a:spcPts val="0"/>
              </a:spcAft>
              <a:buNone/>
            </a:pPr>
            <a:r>
              <a:rPr lang="de" sz="1700">
                <a:latin typeface="Nunito"/>
                <a:ea typeface="Nunito"/>
                <a:cs typeface="Nunito"/>
                <a:sym typeface="Nunito"/>
              </a:rPr>
              <a:t>  📧 welcome@smads4you.at</a:t>
            </a:r>
            <a:endParaRPr sz="1700">
              <a:latin typeface="Nunito"/>
              <a:ea typeface="Nunito"/>
              <a:cs typeface="Nunito"/>
              <a:sym typeface="Nunito"/>
            </a:endParaRPr>
          </a:p>
          <a:p>
            <a:pPr marL="0" lvl="0" indent="0" algn="l" rtl="0">
              <a:spcBef>
                <a:spcPts val="0"/>
              </a:spcBef>
              <a:spcAft>
                <a:spcPts val="0"/>
              </a:spcAft>
              <a:buNone/>
            </a:pPr>
            <a:r>
              <a:rPr lang="de" sz="1700">
                <a:latin typeface="Nunito"/>
                <a:ea typeface="Nunito"/>
                <a:cs typeface="Nunito"/>
                <a:sym typeface="Nunito"/>
              </a:rPr>
              <a:t>  📞 +43 0650 4343237</a:t>
            </a:r>
            <a:endParaRPr sz="1700">
              <a:latin typeface="Nunito"/>
              <a:ea typeface="Nunito"/>
              <a:cs typeface="Nunito"/>
              <a:sym typeface="Nunito"/>
            </a:endParaRPr>
          </a:p>
          <a:p>
            <a:pPr marL="0" lvl="0" indent="0" algn="l" rtl="0">
              <a:spcBef>
                <a:spcPts val="0"/>
              </a:spcBef>
              <a:spcAft>
                <a:spcPts val="0"/>
              </a:spcAft>
              <a:buNone/>
            </a:pPr>
            <a:r>
              <a:rPr lang="de" sz="1700">
                <a:latin typeface="Nunito"/>
                <a:ea typeface="Nunito"/>
                <a:cs typeface="Nunito"/>
                <a:sym typeface="Nunito"/>
              </a:rPr>
              <a:t>  💻 </a:t>
            </a:r>
            <a:r>
              <a:rPr lang="de" sz="1700" u="sng">
                <a:solidFill>
                  <a:schemeClr val="hlink"/>
                </a:solidFill>
                <a:latin typeface="Nunito"/>
                <a:ea typeface="Nunito"/>
                <a:cs typeface="Nunito"/>
                <a:sym typeface="Nunito"/>
                <a:hlinkClick r:id="rId3"/>
              </a:rPr>
              <a:t>www.smads4you.at</a:t>
            </a:r>
            <a:endParaRPr sz="1700">
              <a:latin typeface="Nunito"/>
              <a:ea typeface="Nunito"/>
              <a:cs typeface="Nunito"/>
              <a:sym typeface="Nunito"/>
            </a:endParaRPr>
          </a:p>
          <a:p>
            <a:pPr marL="0" lvl="0" indent="0" algn="l" rtl="0">
              <a:spcBef>
                <a:spcPts val="0"/>
              </a:spcBef>
              <a:spcAft>
                <a:spcPts val="0"/>
              </a:spcAft>
              <a:buNone/>
            </a:pPr>
            <a:endParaRPr sz="1900">
              <a:latin typeface="Nunito"/>
              <a:ea typeface="Nunito"/>
              <a:cs typeface="Nunito"/>
              <a:sym typeface="Nunito"/>
            </a:endParaRPr>
          </a:p>
          <a:p>
            <a:pPr marL="0" lvl="0" indent="0" algn="l" rtl="0">
              <a:spcBef>
                <a:spcPts val="0"/>
              </a:spcBef>
              <a:spcAft>
                <a:spcPts val="0"/>
              </a:spcAft>
              <a:buNone/>
            </a:pPr>
            <a:r>
              <a:rPr lang="de" sz="1900">
                <a:latin typeface="Nunito"/>
                <a:ea typeface="Nunito"/>
                <a:cs typeface="Nunito"/>
                <a:sym typeface="Nunito"/>
              </a:rPr>
              <a:t>      </a:t>
            </a:r>
            <a:endParaRPr sz="1900">
              <a:latin typeface="Nunito"/>
              <a:ea typeface="Nunito"/>
              <a:cs typeface="Nunito"/>
              <a:sym typeface="Nunito"/>
            </a:endParaRPr>
          </a:p>
          <a:p>
            <a:pPr marL="0" lvl="0" indent="0" algn="l" rtl="0">
              <a:spcBef>
                <a:spcPts val="0"/>
              </a:spcBef>
              <a:spcAft>
                <a:spcPts val="0"/>
              </a:spcAft>
              <a:buNone/>
            </a:pPr>
            <a:endParaRPr>
              <a:latin typeface="Nunito"/>
              <a:ea typeface="Nunito"/>
              <a:cs typeface="Nunito"/>
              <a:sym typeface="Nunito"/>
            </a:endParaRPr>
          </a:p>
        </p:txBody>
      </p:sp>
      <p:pic>
        <p:nvPicPr>
          <p:cNvPr id="333" name="Google Shape;333;p21"/>
          <p:cNvPicPr preferRelativeResize="0"/>
          <p:nvPr/>
        </p:nvPicPr>
        <p:blipFill>
          <a:blip r:embed="rId4">
            <a:alphaModFix/>
          </a:blip>
          <a:stretch>
            <a:fillRect/>
          </a:stretch>
        </p:blipFill>
        <p:spPr>
          <a:xfrm>
            <a:off x="824000" y="2748450"/>
            <a:ext cx="2811150" cy="14687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100" advTm="12000">
        <p:fade/>
      </p:transition>
    </mc:Choice>
    <mc:Fallback xmlns="">
      <p:transition spd="slow" advTm="12000">
        <p:fade/>
      </p:transition>
    </mc:Fallback>
  </mc:AlternateContent>
</p:sld>
</file>

<file path=ppt/theme/theme1.xml><?xml version="1.0" encoding="utf-8"?>
<a:theme xmlns:a="http://schemas.openxmlformats.org/drawingml/2006/main"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627</Words>
  <Application>Microsoft Office PowerPoint</Application>
  <PresentationFormat>Bildschirmpräsentation (16:9)</PresentationFormat>
  <Paragraphs>52</Paragraphs>
  <Slides>9</Slides>
  <Notes>9</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9</vt:i4>
      </vt:variant>
    </vt:vector>
  </HeadingPairs>
  <TitlesOfParts>
    <vt:vector size="13" baseType="lpstr">
      <vt:lpstr>Arial</vt:lpstr>
      <vt:lpstr>Maven Pro</vt:lpstr>
      <vt:lpstr>Nunito</vt:lpstr>
      <vt:lpstr>Momentum</vt:lpstr>
      <vt:lpstr>Kampagnen schalten und sichtbar werden</vt:lpstr>
      <vt:lpstr>Warum soll ich Anzeigen auf Facebook und Instagram schalten?</vt:lpstr>
      <vt:lpstr>be campaigned and become visible!</vt:lpstr>
      <vt:lpstr>Wir machen das für dich und sind an einer langfristigen Zusammenarbeit interessiert </vt:lpstr>
      <vt:lpstr>So gesehen fischen global gesehen nur  10% der Unternehmen im weiten Ozean von 100% potenzieller Interessenten!  Und was machen jetzt Social Media Anzeigen (SMAds) so anders?</vt:lpstr>
      <vt:lpstr>PowerPoint-Präsentation</vt:lpstr>
      <vt:lpstr>Und wie sieht das ganze dann eigentlich aus?  Nehmen wir an, es wird dringend ein Koch gesucht. Hier ein Beispiel aus der Praxis:</vt:lpstr>
      <vt:lpstr>Und das Beste daran….</vt:lpstr>
      <vt:lpstr>Worauf wartest du noch? Wir sind bereit und würden uns freuen dir helfen zu können!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Kampagnen schalten und sichtbar werden</dc:title>
  <dc:creator>Marion</dc:creator>
  <cp:lastModifiedBy>Marion Capellari</cp:lastModifiedBy>
  <cp:revision>2</cp:revision>
  <dcterms:modified xsi:type="dcterms:W3CDTF">2022-03-03T19:49:41Z</dcterms:modified>
</cp:coreProperties>
</file>